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77" r:id="rId3"/>
    <p:sldId id="257" r:id="rId4"/>
    <p:sldId id="299" r:id="rId5"/>
    <p:sldId id="291" r:id="rId6"/>
    <p:sldId id="262" r:id="rId7"/>
    <p:sldId id="279" r:id="rId8"/>
    <p:sldId id="261" r:id="rId9"/>
    <p:sldId id="301" r:id="rId10"/>
    <p:sldId id="302" r:id="rId11"/>
    <p:sldId id="303" r:id="rId12"/>
    <p:sldId id="272" r:id="rId13"/>
    <p:sldId id="274" r:id="rId14"/>
    <p:sldId id="28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346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F2CDCA-8BDF-40AE-BF1D-F555B6A2FC2C}" type="datetimeFigureOut">
              <a:rPr lang="en-US" smtClean="0"/>
              <a:pPr/>
              <a:t>9/22/2015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1E5BF6-8E33-4D9B-8C3B-E90F6788A2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991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39FDA4D4-55C4-4CF4-9E82-91E4287116C1}" type="slidenum">
              <a:rPr lang="en-US" smtClean="0"/>
              <a:pPr eaLnBrk="1" hangingPunct="1">
                <a:defRPr/>
              </a:pPr>
              <a:t>4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5211E-423E-4D4A-8AEE-9A0F7981B4F1}" type="datetimeFigureOut">
              <a:rPr lang="en-US" smtClean="0"/>
              <a:pPr/>
              <a:t>9/22/2015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EBDC9-404F-4510-AE61-0F5E73FC6D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5211E-423E-4D4A-8AEE-9A0F7981B4F1}" type="datetimeFigureOut">
              <a:rPr lang="en-US" smtClean="0"/>
              <a:pPr/>
              <a:t>9/22/2015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EBDC9-404F-4510-AE61-0F5E73FC6D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5211E-423E-4D4A-8AEE-9A0F7981B4F1}" type="datetimeFigureOut">
              <a:rPr lang="en-US" smtClean="0"/>
              <a:pPr/>
              <a:t>9/22/2015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EBDC9-404F-4510-AE61-0F5E73FC6D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5211E-423E-4D4A-8AEE-9A0F7981B4F1}" type="datetimeFigureOut">
              <a:rPr lang="en-US" smtClean="0"/>
              <a:pPr/>
              <a:t>9/22/2015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EBDC9-404F-4510-AE61-0F5E73FC6D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5211E-423E-4D4A-8AEE-9A0F7981B4F1}" type="datetimeFigureOut">
              <a:rPr lang="en-US" smtClean="0"/>
              <a:pPr/>
              <a:t>9/22/2015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EBDC9-404F-4510-AE61-0F5E73FC6D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5211E-423E-4D4A-8AEE-9A0F7981B4F1}" type="datetimeFigureOut">
              <a:rPr lang="en-US" smtClean="0"/>
              <a:pPr/>
              <a:t>9/22/2015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EBDC9-404F-4510-AE61-0F5E73FC6D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5211E-423E-4D4A-8AEE-9A0F7981B4F1}" type="datetimeFigureOut">
              <a:rPr lang="en-US" smtClean="0"/>
              <a:pPr/>
              <a:t>9/22/2015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EBDC9-404F-4510-AE61-0F5E73FC6D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5211E-423E-4D4A-8AEE-9A0F7981B4F1}" type="datetimeFigureOut">
              <a:rPr lang="en-US" smtClean="0"/>
              <a:pPr/>
              <a:t>9/22/2015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EBDC9-404F-4510-AE61-0F5E73FC6D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5211E-423E-4D4A-8AEE-9A0F7981B4F1}" type="datetimeFigureOut">
              <a:rPr lang="en-US" smtClean="0"/>
              <a:pPr/>
              <a:t>9/22/2015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EBDC9-404F-4510-AE61-0F5E73FC6D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5211E-423E-4D4A-8AEE-9A0F7981B4F1}" type="datetimeFigureOut">
              <a:rPr lang="en-US" smtClean="0"/>
              <a:pPr/>
              <a:t>9/22/2015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EBDC9-404F-4510-AE61-0F5E73FC6D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5211E-423E-4D4A-8AEE-9A0F7981B4F1}" type="datetimeFigureOut">
              <a:rPr lang="en-US" smtClean="0"/>
              <a:pPr/>
              <a:t>9/22/2015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EBDC9-404F-4510-AE61-0F5E73FC6D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56F5211E-423E-4D4A-8AEE-9A0F7981B4F1}" type="datetimeFigureOut">
              <a:rPr lang="en-US" smtClean="0"/>
              <a:pPr/>
              <a:t>9/22/2015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606EBDC9-404F-4510-AE61-0F5E73FC6DE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6HNKqffU3Cc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tKQNXyofAF8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jU7fhIO7DG0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r>
              <a:rPr lang="en-US" dirty="0" smtClean="0"/>
              <a:t>Breaking Down the Argument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argument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175" y="762000"/>
            <a:ext cx="2533650" cy="180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0875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As you watch, what strategies are being used?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3962400"/>
          </a:xfrm>
        </p:spPr>
        <p:txBody>
          <a:bodyPr>
            <a:normAutofit/>
          </a:bodyPr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www.youtube.com/watch?v=6HNKqffU3Cc</a:t>
            </a:r>
            <a:endParaRPr lang="en-US" dirty="0" smtClean="0"/>
          </a:p>
          <a:p>
            <a:r>
              <a:rPr lang="en-US" sz="2800" dirty="0" smtClean="0">
                <a:solidFill>
                  <a:srgbClr val="FF0000"/>
                </a:solidFill>
              </a:rPr>
              <a:t>Appeal to Character (Ethos):</a:t>
            </a:r>
            <a:endParaRPr lang="en-US" sz="2800" dirty="0" smtClean="0"/>
          </a:p>
          <a:p>
            <a:r>
              <a:rPr lang="en-US" sz="2800" dirty="0" smtClean="0">
                <a:solidFill>
                  <a:srgbClr val="FF0000"/>
                </a:solidFill>
              </a:rPr>
              <a:t>Appeal to Emotion (Pathos):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3222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As you watch, what strategies are being used?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609600" y="1371600"/>
            <a:ext cx="7924800" cy="3962400"/>
          </a:xfrm>
        </p:spPr>
        <p:txBody>
          <a:bodyPr>
            <a:normAutofit/>
          </a:bodyPr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www.youtube.com/watch?v=tKQNXyofAF8</a:t>
            </a:r>
            <a:endParaRPr lang="en-US" dirty="0" smtClean="0"/>
          </a:p>
          <a:p>
            <a:r>
              <a:rPr lang="en-US" sz="2800" dirty="0" smtClean="0">
                <a:solidFill>
                  <a:srgbClr val="FF0000"/>
                </a:solidFill>
              </a:rPr>
              <a:t>Appeal to Logos (Logic): </a:t>
            </a:r>
            <a:r>
              <a:rPr lang="en-US" sz="2800" dirty="0" smtClean="0"/>
              <a:t>“Every year Volvo subjects its cars to a race of doom, providing us with insight to help make our cars safer…for you.”</a:t>
            </a:r>
          </a:p>
          <a:p>
            <a:r>
              <a:rPr lang="en-US" sz="2800" dirty="0" smtClean="0"/>
              <a:t>So, if Volvo spends so much time collecting data on how cars are effected in crashes, THEN it stands to reason that they are able to better engineer their cars for safety. </a:t>
            </a:r>
          </a:p>
        </p:txBody>
      </p:sp>
    </p:spTree>
    <p:extLst>
      <p:ext uri="{BB962C8B-B14F-4D97-AF65-F5344CB8AC3E}">
        <p14:creationId xmlns:p14="http://schemas.microsoft.com/office/powerpoint/2010/main" val="2223121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371600"/>
            <a:ext cx="7924800" cy="4114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/>
              <a:t>Let’s practice identifying appeals in an argument.</a:t>
            </a:r>
          </a:p>
          <a:p>
            <a:pPr lvl="1"/>
            <a:r>
              <a:rPr lang="en-US" sz="3600" b="1" dirty="0" smtClean="0">
                <a:solidFill>
                  <a:srgbClr val="FF0000"/>
                </a:solidFill>
              </a:rPr>
              <a:t>The  situation</a:t>
            </a:r>
            <a:r>
              <a:rPr lang="en-US" sz="3600" dirty="0" smtClean="0"/>
              <a:t>: You are arguing that there should be a law that prohibits drivers from using their cell phones while driving.</a:t>
            </a:r>
          </a:p>
          <a:p>
            <a:pPr lvl="1"/>
            <a:r>
              <a:rPr lang="en-US" sz="2400" dirty="0" smtClean="0"/>
              <a:t>On a piece a paper, write down some examples for each kind of appeal that could be used in this argument.</a:t>
            </a:r>
          </a:p>
        </p:txBody>
      </p:sp>
    </p:spTree>
    <p:extLst>
      <p:ext uri="{BB962C8B-B14F-4D97-AF65-F5344CB8AC3E}">
        <p14:creationId xmlns:p14="http://schemas.microsoft.com/office/powerpoint/2010/main" val="1713105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1792523"/>
              </p:ext>
            </p:extLst>
          </p:nvPr>
        </p:nvGraphicFramePr>
        <p:xfrm>
          <a:off x="304800" y="1524000"/>
          <a:ext cx="8610600" cy="4572000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1497496"/>
                <a:gridCol w="7113104"/>
              </a:tblGrid>
              <a:tr h="68580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Appeals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Examples</a:t>
                      </a:r>
                      <a:endParaRPr lang="en-US" sz="2400" dirty="0"/>
                    </a:p>
                  </a:txBody>
                  <a:tcPr/>
                </a:tc>
              </a:tr>
              <a:tr h="129540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Logical (Logos)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29540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Emotional (Pathos)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29540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Ethical (</a:t>
                      </a:r>
                      <a:r>
                        <a:rPr lang="en-US" sz="2400" b="1" dirty="0" smtClean="0"/>
                        <a:t>Expert)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5150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891535"/>
              </p:ext>
            </p:extLst>
          </p:nvPr>
        </p:nvGraphicFramePr>
        <p:xfrm>
          <a:off x="228600" y="670560"/>
          <a:ext cx="8610600" cy="5623560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1497496"/>
                <a:gridCol w="7113104"/>
              </a:tblGrid>
              <a:tr h="60960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Appeals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/>
                        <a:t>                                             Examples</a:t>
                      </a:r>
                      <a:endParaRPr lang="en-US" sz="2000" dirty="0"/>
                    </a:p>
                  </a:txBody>
                  <a:tcPr/>
                </a:tc>
              </a:tr>
              <a:tr h="129540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Logical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-Studies about dangers of cell phone use while driving</a:t>
                      </a:r>
                    </a:p>
                    <a:p>
                      <a:r>
                        <a:rPr lang="en-US" sz="1800" dirty="0" smtClean="0"/>
                        <a:t>-Studies on distraction</a:t>
                      </a:r>
                      <a:endParaRPr lang="en-US" sz="1800" baseline="0" dirty="0" smtClean="0"/>
                    </a:p>
                    <a:p>
                      <a:r>
                        <a:rPr lang="en-US" sz="1800" baseline="0" dirty="0" smtClean="0"/>
                        <a:t>-Studies on reaction times and multitasking</a:t>
                      </a:r>
                    </a:p>
                    <a:p>
                      <a:r>
                        <a:rPr lang="en-US" sz="1800" baseline="0" dirty="0" smtClean="0"/>
                        <a:t>-Studies the number of accidents caused from cell phone use</a:t>
                      </a:r>
                    </a:p>
                    <a:p>
                      <a:r>
                        <a:rPr lang="en-US" sz="1800" baseline="0" dirty="0" smtClean="0"/>
                        <a:t>-Driver safety manuals</a:t>
                      </a:r>
                    </a:p>
                    <a:p>
                      <a:r>
                        <a:rPr lang="en-US" sz="1800" baseline="0" dirty="0" smtClean="0"/>
                        <a:t>-Whether there are laws concerning cell phone use while driving</a:t>
                      </a:r>
                      <a:endParaRPr lang="en-US" sz="1800" dirty="0"/>
                    </a:p>
                  </a:txBody>
                  <a:tcPr/>
                </a:tc>
              </a:tr>
              <a:tr h="71628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Emotional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-Personal stories</a:t>
                      </a:r>
                      <a:r>
                        <a:rPr lang="en-US" sz="1800" baseline="0" dirty="0" smtClean="0"/>
                        <a:t> of loss from accidents caused by cell phone use while driving</a:t>
                      </a:r>
                    </a:p>
                    <a:p>
                      <a:pPr lvl="1"/>
                      <a:r>
                        <a:rPr lang="en-US" sz="1800" baseline="0" dirty="0" smtClean="0"/>
                        <a:t>-Especially examples involving children</a:t>
                      </a:r>
                    </a:p>
                  </a:txBody>
                  <a:tcPr/>
                </a:tc>
              </a:tr>
              <a:tr h="129540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Ethical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Using expert</a:t>
                      </a:r>
                      <a:r>
                        <a:rPr lang="en-US" sz="1800" baseline="0" dirty="0" smtClean="0"/>
                        <a:t> testimony:</a:t>
                      </a:r>
                      <a:endParaRPr lang="en-US" sz="1800" dirty="0" smtClean="0"/>
                    </a:p>
                    <a:p>
                      <a:pPr lvl="1"/>
                      <a:r>
                        <a:rPr lang="en-US" sz="1800" dirty="0" smtClean="0"/>
                        <a:t>-Chief of Police</a:t>
                      </a:r>
                    </a:p>
                    <a:p>
                      <a:pPr lvl="1"/>
                      <a:r>
                        <a:rPr lang="en-US" sz="1800" dirty="0" smtClean="0"/>
                        <a:t>-Paramedics</a:t>
                      </a:r>
                    </a:p>
                    <a:p>
                      <a:pPr lvl="1"/>
                      <a:r>
                        <a:rPr lang="en-US" sz="1800" dirty="0" smtClean="0"/>
                        <a:t>-People</a:t>
                      </a:r>
                      <a:r>
                        <a:rPr lang="en-US" sz="1800" baseline="0" dirty="0" smtClean="0"/>
                        <a:t> in accidents caused by cell phone use while driving</a:t>
                      </a:r>
                    </a:p>
                    <a:p>
                      <a:pPr lvl="1"/>
                      <a:r>
                        <a:rPr lang="en-US" sz="1800" baseline="0" dirty="0" smtClean="0"/>
                        <a:t>-Emergency responders</a:t>
                      </a:r>
                    </a:p>
                    <a:p>
                      <a:pPr lvl="1"/>
                      <a:r>
                        <a:rPr lang="en-US" sz="1800" baseline="0" dirty="0" smtClean="0"/>
                        <a:t>-Your own experiences</a:t>
                      </a:r>
                    </a:p>
                    <a:p>
                      <a:pPr lvl="0"/>
                      <a:r>
                        <a:rPr lang="en-US" sz="1800" dirty="0" smtClean="0"/>
                        <a:t>Using credible ,</a:t>
                      </a:r>
                      <a:r>
                        <a:rPr lang="en-US" sz="1800" baseline="0" dirty="0" smtClean="0"/>
                        <a:t> reliable </a:t>
                      </a:r>
                      <a:r>
                        <a:rPr lang="en-US" sz="1800" dirty="0" smtClean="0"/>
                        <a:t>sources of information (Department of Revenue, Traffic Safety Commission, scientific studies, etc.)</a:t>
                      </a:r>
                    </a:p>
                    <a:p>
                      <a:pPr lvl="0"/>
                      <a:r>
                        <a:rPr lang="en-US" sz="1800" dirty="0" smtClean="0"/>
                        <a:t>Addressing the opposition</a:t>
                      </a:r>
                      <a:r>
                        <a:rPr lang="en-US" sz="1800" baseline="0" dirty="0" smtClean="0"/>
                        <a:t> (including counterarguments) and refutations</a:t>
                      </a:r>
                      <a:endParaRPr lang="en-US" sz="1800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5480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Not to Argue…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490" y="2100133"/>
            <a:ext cx="8214967" cy="2548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8738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Parts of an Argument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r>
              <a:rPr lang="en-US" sz="2800" b="1" u="sng" dirty="0" smtClean="0">
                <a:solidFill>
                  <a:srgbClr val="FF0000"/>
                </a:solidFill>
              </a:rPr>
              <a:t>Claim</a:t>
            </a:r>
            <a:r>
              <a:rPr lang="en-US" sz="2800" dirty="0" smtClean="0"/>
              <a:t>—a statement that answers a question; a writer’s stance or position on an issue.</a:t>
            </a:r>
          </a:p>
          <a:p>
            <a:r>
              <a:rPr lang="en-US" sz="2800" b="1" u="sng" dirty="0" smtClean="0">
                <a:solidFill>
                  <a:srgbClr val="FF0000"/>
                </a:solidFill>
              </a:rPr>
              <a:t>Evidence</a:t>
            </a:r>
            <a:r>
              <a:rPr lang="en-US" sz="2800" dirty="0" smtClean="0"/>
              <a:t>—the facts, examples, data, that support a claim.</a:t>
            </a:r>
          </a:p>
          <a:p>
            <a:pPr marL="293688" lvl="1"/>
            <a:r>
              <a:rPr lang="en-US" sz="2800" b="1" u="sng" dirty="0" smtClean="0">
                <a:solidFill>
                  <a:srgbClr val="FF0000"/>
                </a:solidFill>
              </a:rPr>
              <a:t>Reasoning</a:t>
            </a:r>
            <a:r>
              <a:rPr lang="en-US" sz="2800" dirty="0" smtClean="0"/>
              <a:t>—explanation that connects the claim to the evidence; provides a logical connection between the claim and evidence.</a:t>
            </a:r>
            <a:r>
              <a:rPr lang="en-US" sz="2800" b="1" u="sng" dirty="0"/>
              <a:t> </a:t>
            </a:r>
            <a:endParaRPr lang="en-US" sz="2800" b="1" u="sng" dirty="0" smtClean="0"/>
          </a:p>
          <a:p>
            <a:pPr marL="293688" lvl="1"/>
            <a:r>
              <a:rPr lang="en-US" sz="2800" b="1" u="sng" dirty="0" smtClean="0">
                <a:solidFill>
                  <a:srgbClr val="FF0000"/>
                </a:solidFill>
              </a:rPr>
              <a:t>Counterargument</a:t>
            </a:r>
            <a:r>
              <a:rPr lang="en-US" sz="2800" dirty="0" smtClean="0"/>
              <a:t>—the </a:t>
            </a:r>
            <a:r>
              <a:rPr lang="en-US" sz="2800" dirty="0"/>
              <a:t>oppositions’ position on the topic</a:t>
            </a:r>
            <a:r>
              <a:rPr lang="en-US" sz="2800" dirty="0" smtClean="0"/>
              <a:t>.</a:t>
            </a:r>
            <a:endParaRPr lang="en-US" sz="2800" dirty="0"/>
          </a:p>
          <a:p>
            <a:pPr marL="293688" lvl="1"/>
            <a:r>
              <a:rPr lang="en-US" sz="2800" b="1" u="sng" dirty="0">
                <a:solidFill>
                  <a:srgbClr val="FF0000"/>
                </a:solidFill>
              </a:rPr>
              <a:t>Refutation</a:t>
            </a:r>
            <a:r>
              <a:rPr lang="en-US" sz="2800" dirty="0"/>
              <a:t>—The writer’s response to the counterargument.</a:t>
            </a:r>
          </a:p>
          <a:p>
            <a:pPr lvl="1"/>
            <a:endParaRPr lang="en-US" sz="2800" dirty="0" smtClean="0"/>
          </a:p>
          <a:p>
            <a:pPr lvl="1"/>
            <a:endParaRPr lang="en-US" sz="2800" dirty="0"/>
          </a:p>
        </p:txBody>
      </p:sp>
      <p:pic>
        <p:nvPicPr>
          <p:cNvPr id="4" name="Picture 2" descr="http://www.gradesocial.com/wp-content/uploads/2014/12/DoNotWrit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398" y="304800"/>
            <a:ext cx="839899" cy="852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9587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5" descr="http://www.geocities.com/pricelessbb/PlatoAristot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2209800"/>
            <a:ext cx="2971800" cy="375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TextBox 7"/>
          <p:cNvSpPr txBox="1">
            <a:spLocks noChangeArrowheads="1"/>
          </p:cNvSpPr>
          <p:nvPr/>
        </p:nvSpPr>
        <p:spPr bwMode="auto">
          <a:xfrm>
            <a:off x="0" y="2286000"/>
            <a:ext cx="1066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Aristotle</a:t>
            </a:r>
          </a:p>
        </p:txBody>
      </p:sp>
      <p:sp>
        <p:nvSpPr>
          <p:cNvPr id="6149" name="TextBox 8"/>
          <p:cNvSpPr txBox="1">
            <a:spLocks noChangeArrowheads="1"/>
          </p:cNvSpPr>
          <p:nvPr/>
        </p:nvSpPr>
        <p:spPr bwMode="auto">
          <a:xfrm>
            <a:off x="3962400" y="3352800"/>
            <a:ext cx="1066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Plato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81000" y="381000"/>
            <a:ext cx="8305800" cy="10156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	</a:t>
            </a:r>
            <a:r>
              <a:rPr lang="en-US" sz="2000" dirty="0"/>
              <a:t>In approximately 300 B.C.E. Aristotle, who was a famous Greek philosopher, wrote a book entitled, “The Art of Rhetoric.”  In his book, Aristotle identified the three methods of persuasion.  He called them ethos, pathos and logos.</a:t>
            </a:r>
          </a:p>
        </p:txBody>
      </p:sp>
      <p:sp>
        <p:nvSpPr>
          <p:cNvPr id="6152" name="TextBox 11"/>
          <p:cNvSpPr txBox="1">
            <a:spLocks noChangeArrowheads="1"/>
          </p:cNvSpPr>
          <p:nvPr/>
        </p:nvSpPr>
        <p:spPr bwMode="auto">
          <a:xfrm>
            <a:off x="5715000" y="5943600"/>
            <a:ext cx="2057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/>
              <a:t>The Book</a:t>
            </a:r>
          </a:p>
        </p:txBody>
      </p:sp>
      <p:pic>
        <p:nvPicPr>
          <p:cNvPr id="4098" name="Picture 2" descr="http://www.hillelwahrman.com/wp-content/uploads/2012/02/The-Art-of-Rhetoric-Aristotle-97801404451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1905000"/>
            <a:ext cx="2371725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7924800" cy="1143000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smtClean="0"/>
              <a:t>The appeals convince the audience in different ways: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219200"/>
            <a:ext cx="5334000" cy="4167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9907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Appeals—LOGOS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4876800" cy="3352800"/>
          </a:xfrm>
        </p:spPr>
        <p:txBody>
          <a:bodyPr/>
          <a:lstStyle/>
          <a:p>
            <a:pPr marL="0" indent="0">
              <a:buNone/>
            </a:pPr>
            <a:r>
              <a:rPr lang="en-US" sz="2400" b="1" u="sng" dirty="0" smtClean="0"/>
              <a:t>Logos (Logical)</a:t>
            </a:r>
            <a:r>
              <a:rPr lang="en-US" sz="2400" dirty="0" smtClean="0"/>
              <a:t>—appeal to logic</a:t>
            </a:r>
            <a:endParaRPr lang="en-US" sz="2400" dirty="0"/>
          </a:p>
          <a:p>
            <a:pPr lvl="1"/>
            <a:r>
              <a:rPr lang="en-US" sz="2400" dirty="0" smtClean="0"/>
              <a:t>The argument is based on factual evidence (facts cannot be disputed)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52168" b="5578"/>
          <a:stretch/>
        </p:blipFill>
        <p:spPr bwMode="auto">
          <a:xfrm>
            <a:off x="6172200" y="1624169"/>
            <a:ext cx="1981200" cy="1957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50000" r="1982" b="5186"/>
          <a:stretch/>
        </p:blipFill>
        <p:spPr bwMode="auto">
          <a:xfrm>
            <a:off x="6172201" y="3831189"/>
            <a:ext cx="1974274" cy="1960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2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Appeals—Pathos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4267200" cy="4114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u="sng" dirty="0" smtClean="0"/>
              <a:t>Pathos (Emotional)</a:t>
            </a:r>
            <a:r>
              <a:rPr lang="en-US" sz="2400" dirty="0" smtClean="0"/>
              <a:t>—appeal to </a:t>
            </a:r>
            <a:r>
              <a:rPr lang="en-US" sz="2400" dirty="0"/>
              <a:t>emotions: sympathy, patriotism, pride, anger, and other feelings based on values, beliefs, and motives. </a:t>
            </a:r>
            <a:endParaRPr lang="en-US" sz="24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930400"/>
            <a:ext cx="3907277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204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Appeals—ETHOS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886200" cy="4114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u="sng" dirty="0" smtClean="0"/>
              <a:t>Ethos (Ethical)</a:t>
            </a:r>
            <a:r>
              <a:rPr lang="en-US" sz="2400" dirty="0" smtClean="0"/>
              <a:t>—appeal to character.</a:t>
            </a:r>
          </a:p>
          <a:p>
            <a:r>
              <a:rPr lang="en-US" sz="2400" dirty="0" smtClean="0"/>
              <a:t>Does the author establish credibility/believability</a:t>
            </a:r>
            <a:r>
              <a:rPr lang="en-US" sz="2400" dirty="0"/>
              <a:t>?</a:t>
            </a:r>
            <a:r>
              <a:rPr lang="en-US" sz="2400" dirty="0" smtClean="0"/>
              <a:t> 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501276"/>
            <a:ext cx="3054762" cy="2003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657600"/>
            <a:ext cx="3053980" cy="2204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810001" y="609600"/>
            <a:ext cx="50502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tx2"/>
                </a:solidFill>
              </a:rPr>
              <a:t>“Character may almost be called the most effective means of persuasion.”—Aristotle </a:t>
            </a:r>
            <a:endParaRPr lang="en-US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506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As you watch, what strategies are being used?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3962400"/>
          </a:xfrm>
        </p:spPr>
        <p:txBody>
          <a:bodyPr>
            <a:normAutofit fontScale="92500"/>
          </a:bodyPr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www.youtube.com/watch?v=jU7fhIO7DG0</a:t>
            </a:r>
            <a:endParaRPr lang="en-US" dirty="0" smtClean="0"/>
          </a:p>
          <a:p>
            <a:r>
              <a:rPr lang="en-US" sz="2800" dirty="0" smtClean="0">
                <a:solidFill>
                  <a:srgbClr val="FF0000"/>
                </a:solidFill>
              </a:rPr>
              <a:t>Appeal to Character (Ethos): </a:t>
            </a:r>
            <a:r>
              <a:rPr lang="en-US" sz="2800" dirty="0" smtClean="0"/>
              <a:t>Mr. Peterson tries to connect with the audience by telling them that he has worked in honorable/good professions, “I've been a farmer, business man, a cop, a Marine during Vietnam.”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Appeal to Emotion (Pathos): </a:t>
            </a:r>
            <a:r>
              <a:rPr lang="en-US" sz="2800" dirty="0" smtClean="0"/>
              <a:t>Mr. Peterson tries to access the fear that voters have, “Here we are, losing three family farms a day. Illegals bused in the thousands, and Alabama’s unemployment at an all time high.” 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627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Horizon">
  <a:themeElements>
    <a:clrScheme name="Custom 3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0070C0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2333</TotalTime>
  <Words>565</Words>
  <Application>Microsoft Office PowerPoint</Application>
  <PresentationFormat>On-screen Show (4:3)</PresentationFormat>
  <Paragraphs>67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Horizon</vt:lpstr>
      <vt:lpstr>argument</vt:lpstr>
      <vt:lpstr>How Not to Argue…</vt:lpstr>
      <vt:lpstr>Parts of an Argument</vt:lpstr>
      <vt:lpstr>PowerPoint Presentation</vt:lpstr>
      <vt:lpstr>      The appeals convince the audience in different ways: </vt:lpstr>
      <vt:lpstr>Appeals—LOGOS </vt:lpstr>
      <vt:lpstr>Appeals—Pathos </vt:lpstr>
      <vt:lpstr>Appeals—ETHOS </vt:lpstr>
      <vt:lpstr>As you watch, what strategies are being used?</vt:lpstr>
      <vt:lpstr>As you watch, what strategies are being used?</vt:lpstr>
      <vt:lpstr>As you watch, what strategies are being used?</vt:lpstr>
      <vt:lpstr>Practice</vt:lpstr>
      <vt:lpstr>Practice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argument</dc:title>
  <dc:creator>Belk</dc:creator>
  <cp:lastModifiedBy>Windows User</cp:lastModifiedBy>
  <cp:revision>138</cp:revision>
  <dcterms:created xsi:type="dcterms:W3CDTF">2011-09-11T19:41:03Z</dcterms:created>
  <dcterms:modified xsi:type="dcterms:W3CDTF">2015-09-22T18:18:35Z</dcterms:modified>
</cp:coreProperties>
</file>